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65" r:id="rId7"/>
    <p:sldId id="262" r:id="rId8"/>
    <p:sldId id="263" r:id="rId9"/>
    <p:sldId id="268" r:id="rId10"/>
    <p:sldId id="269" r:id="rId11"/>
    <p:sldId id="266" r:id="rId12"/>
    <p:sldId id="270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-Istarabadi Maha" initials="AM" lastIdx="2" clrIdx="0">
    <p:extLst>
      <p:ext uri="{19B8F6BF-5375-455C-9EA6-DF929625EA0E}">
        <p15:presenceInfo xmlns:p15="http://schemas.microsoft.com/office/powerpoint/2012/main" userId="S::200197@skane.se::3bfb375e-2d53-4ff7-8b08-643c16f4f252" providerId="AD"/>
      </p:ext>
    </p:extLst>
  </p:cmAuthor>
  <p:cmAuthor id="2" name="Monica Saini (Yishun Health)" initials="MS(H" lastIdx="18" clrIdx="1">
    <p:extLst>
      <p:ext uri="{19B8F6BF-5375-455C-9EA6-DF929625EA0E}">
        <p15:presenceInfo xmlns:p15="http://schemas.microsoft.com/office/powerpoint/2012/main" userId="Monica Saini (Yishun Health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92865" autoAdjust="0"/>
  </p:normalViewPr>
  <p:slideViewPr>
    <p:cSldViewPr snapToGrid="0">
      <p:cViewPr varScale="1">
        <p:scale>
          <a:sx n="72" d="100"/>
          <a:sy n="72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237537E9-F7F4-431A-A2DC-030CA5EC7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="" xmlns:a16="http://schemas.microsoft.com/office/drawing/2014/main" id="{6C8CF170-CE5D-4F10-AA95-94A9649F6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="" xmlns:a16="http://schemas.microsoft.com/office/drawing/2014/main" id="{AEEC3F4F-D048-4680-902A-E56B93161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="" xmlns:a16="http://schemas.microsoft.com/office/drawing/2014/main" id="{366E0683-9516-4E13-8AF6-0D836AD1E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33028F77-50A9-44D9-82AC-824383B1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007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F6B6BC04-F658-4054-A4FB-C58D9185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="" xmlns:a16="http://schemas.microsoft.com/office/drawing/2014/main" id="{0AAF46AE-5016-49D4-9436-D40D71734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="" xmlns:a16="http://schemas.microsoft.com/office/drawing/2014/main" id="{CCED2D57-AFC5-45CF-9442-C3004ABB2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="" xmlns:a16="http://schemas.microsoft.com/office/drawing/2014/main" id="{86957C77-F5EF-4177-A346-1C6A6EABB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55E5C94C-5F78-4414-8F85-21D7011EB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712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="" xmlns:a16="http://schemas.microsoft.com/office/drawing/2014/main" id="{2B094AC9-C75C-4E9E-9047-2C6247F3C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="" xmlns:a16="http://schemas.microsoft.com/office/drawing/2014/main" id="{332A31CB-0C32-4DFF-BC73-DF8D60FCC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="" xmlns:a16="http://schemas.microsoft.com/office/drawing/2014/main" id="{9667FFDA-0C19-41F9-9748-523FB6A1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="" xmlns:a16="http://schemas.microsoft.com/office/drawing/2014/main" id="{407AD070-3E2B-434D-8742-10554FF38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5A6A79D6-9D49-489E-8FB6-7BB8C893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424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D3BCF8CB-6A22-4EB8-9F87-3A729D6F8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606C350F-0E58-42E7-ABFD-E7585F3D8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="" xmlns:a16="http://schemas.microsoft.com/office/drawing/2014/main" id="{801D0560-95F9-4338-ADB1-D549C6A4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="" xmlns:a16="http://schemas.microsoft.com/office/drawing/2014/main" id="{11918F23-DE5D-4706-B84C-AC41EB8F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69199811-0E2C-407E-9D24-C986A839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8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84F744AF-5824-442F-84B0-91EABC7A3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="" xmlns:a16="http://schemas.microsoft.com/office/drawing/2014/main" id="{AFDC5B27-B7BE-4BCF-A6A7-72AE6915E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="" xmlns:a16="http://schemas.microsoft.com/office/drawing/2014/main" id="{3AA7B3F0-E88B-434C-A9AD-8E13C2D1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="" xmlns:a16="http://schemas.microsoft.com/office/drawing/2014/main" id="{FDCD7B44-2A15-4842-B9A7-5ED4A9C3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19C9ED53-7D00-4A1B-95A0-0DBB74BE6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16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7E28E3D4-7F3F-4F18-B064-85A5EF8E5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24FB3794-7759-4F08-83A5-9F0D065B9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="" xmlns:a16="http://schemas.microsoft.com/office/drawing/2014/main" id="{3787680A-0D39-4F15-9C6F-38E9EA08D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="" xmlns:a16="http://schemas.microsoft.com/office/drawing/2014/main" id="{743204A1-966C-400D-8858-10B2D615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="" xmlns:a16="http://schemas.microsoft.com/office/drawing/2014/main" id="{FE79E6A2-1359-462A-B7A5-77BAB68F1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="" xmlns:a16="http://schemas.microsoft.com/office/drawing/2014/main" id="{F390E84E-12C1-47D5-B831-1A5C18260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14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0BBB8AC5-89C2-46A1-B226-33A79EE63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="" xmlns:a16="http://schemas.microsoft.com/office/drawing/2014/main" id="{009315D0-F2AF-4BB2-A787-B1793C5C9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="" xmlns:a16="http://schemas.microsoft.com/office/drawing/2014/main" id="{B71D7D51-7C11-41BA-9567-78F649C83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="" xmlns:a16="http://schemas.microsoft.com/office/drawing/2014/main" id="{2CCF7824-5776-4E74-A002-07749AE11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="" xmlns:a16="http://schemas.microsoft.com/office/drawing/2014/main" id="{906969A8-AA40-4BA9-81E4-A5748075D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="" xmlns:a16="http://schemas.microsoft.com/office/drawing/2014/main" id="{041678E4-5ED7-4178-AE65-219F73B4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="" xmlns:a16="http://schemas.microsoft.com/office/drawing/2014/main" id="{244FE0B8-CC58-43D0-997C-F5090925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="" xmlns:a16="http://schemas.microsoft.com/office/drawing/2014/main" id="{8FCAFD92-85F5-4591-B643-29571230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05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A84436E4-FB39-48BC-925D-2966016E9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="" xmlns:a16="http://schemas.microsoft.com/office/drawing/2014/main" id="{3FA611DF-18CB-4E57-B43C-610038F3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="" xmlns:a16="http://schemas.microsoft.com/office/drawing/2014/main" id="{A16C0895-2AB3-4AAE-A55B-2694F47D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="" xmlns:a16="http://schemas.microsoft.com/office/drawing/2014/main" id="{6A477535-4840-41AE-AB7F-EDA05836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519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="" xmlns:a16="http://schemas.microsoft.com/office/drawing/2014/main" id="{7964809D-FA1A-488D-AF1E-DCB5ECCA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="" xmlns:a16="http://schemas.microsoft.com/office/drawing/2014/main" id="{1397D990-F779-4CBB-A62C-221F88AB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="" xmlns:a16="http://schemas.microsoft.com/office/drawing/2014/main" id="{C4F63023-B776-4024-B330-4258D37B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791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E3C78FE4-FC42-474D-A26E-006C6187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0EBA549D-E517-480D-B68B-350A02464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="" xmlns:a16="http://schemas.microsoft.com/office/drawing/2014/main" id="{EE925F84-626F-4A63-848E-19E22FD73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="" xmlns:a16="http://schemas.microsoft.com/office/drawing/2014/main" id="{AE0ED32D-61E4-482B-9F1E-DE109E86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="" xmlns:a16="http://schemas.microsoft.com/office/drawing/2014/main" id="{EB5DCC39-1A74-49F7-B737-96C09F48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="" xmlns:a16="http://schemas.microsoft.com/office/drawing/2014/main" id="{63F5F1AD-798D-4849-9822-3FF5E8DD8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128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4E9F1E9E-6F9A-4BD7-8A2C-1B6D139C3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="" xmlns:a16="http://schemas.microsoft.com/office/drawing/2014/main" id="{554C8DF4-BC29-4F84-A431-FA91796E6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="" xmlns:a16="http://schemas.microsoft.com/office/drawing/2014/main" id="{DF3F9D59-96AE-40F6-B358-2136CB879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="" xmlns:a16="http://schemas.microsoft.com/office/drawing/2014/main" id="{283C6D5E-3B1A-4D67-B545-1DE57E7A0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="" xmlns:a16="http://schemas.microsoft.com/office/drawing/2014/main" id="{105E1C87-E799-4D08-81F8-24CC3223E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="" xmlns:a16="http://schemas.microsoft.com/office/drawing/2014/main" id="{8F83D6AD-47CB-4C0F-9351-13ECDFBE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02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="" xmlns:a16="http://schemas.microsoft.com/office/drawing/2014/main" id="{BF5BC8B1-3903-4941-B5E7-FAF321D7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="" xmlns:a16="http://schemas.microsoft.com/office/drawing/2014/main" id="{2EEA8BF6-03A3-4161-9AEA-FC6EC088C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="" xmlns:a16="http://schemas.microsoft.com/office/drawing/2014/main" id="{9DDA8EE1-8043-4279-87C4-1C390F24E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B80BA-CDF0-40E0-9EBA-0D6A17F1E705}" type="datetimeFigureOut">
              <a:rPr lang="sv-SE" smtClean="0"/>
              <a:t>2021-02-15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="" xmlns:a16="http://schemas.microsoft.com/office/drawing/2014/main" id="{19EEB463-FE3E-44D1-A474-21791FBFC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02163F31-A0CF-4C5E-89C1-0F6EC1E0C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B63F2-19D6-44C1-9335-0BDB057C7D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81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628222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C0BFCDF4-45DA-44A9-84C9-480A2CC04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4810" y="2082522"/>
            <a:ext cx="9144000" cy="1564716"/>
          </a:xfrm>
        </p:spPr>
        <p:txBody>
          <a:bodyPr>
            <a:normAutofit fontScale="90000"/>
          </a:bodyPr>
          <a:lstStyle/>
          <a:p>
            <a:r>
              <a:rPr lang="sv-SE" sz="4800" dirty="0"/>
              <a:t/>
            </a:r>
            <a:br>
              <a:rPr lang="sv-SE" sz="4800" dirty="0"/>
            </a:br>
            <a:r>
              <a:rPr lang="sv-SE" sz="4800" dirty="0"/>
              <a:t/>
            </a:r>
            <a:br>
              <a:rPr lang="sv-SE" sz="4800" dirty="0"/>
            </a:br>
            <a:r>
              <a:rPr lang="sv-SE" sz="4800" dirty="0"/>
              <a:t/>
            </a:r>
            <a:br>
              <a:rPr lang="sv-SE" sz="4800" dirty="0"/>
            </a:br>
            <a:r>
              <a:rPr lang="sv-SE" sz="4800" dirty="0"/>
              <a:t>A </a:t>
            </a:r>
            <a:r>
              <a:rPr lang="sv-SE" sz="4800" dirty="0" err="1"/>
              <a:t>typical</a:t>
            </a:r>
            <a:r>
              <a:rPr lang="sv-SE" sz="4800" dirty="0"/>
              <a:t> stroke in a </a:t>
            </a:r>
            <a:r>
              <a:rPr lang="sv-SE" sz="4800" dirty="0" err="1"/>
              <a:t>young</a:t>
            </a:r>
            <a:r>
              <a:rPr lang="sv-SE" sz="4800" dirty="0"/>
              <a:t> </a:t>
            </a:r>
            <a:r>
              <a:rPr lang="sv-SE" sz="4800" dirty="0" err="1"/>
              <a:t>female</a:t>
            </a:r>
            <a:r>
              <a:rPr lang="sv-SE" sz="4800" dirty="0"/>
              <a:t>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="" xmlns:a16="http://schemas.microsoft.com/office/drawing/2014/main" id="{8D1442BE-214F-46BA-8A18-0E3CC8CC3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4810" y="4054837"/>
            <a:ext cx="9144000" cy="1242446"/>
          </a:xfrm>
        </p:spPr>
        <p:txBody>
          <a:bodyPr>
            <a:normAutofit fontScale="25000" lnSpcReduction="20000"/>
          </a:bodyPr>
          <a:lstStyle/>
          <a:p>
            <a:endParaRPr lang="sv-SE" sz="9800" dirty="0"/>
          </a:p>
          <a:p>
            <a:endParaRPr lang="sv-SE" sz="9800" dirty="0"/>
          </a:p>
          <a:p>
            <a:r>
              <a:rPr lang="sv-SE" sz="9800" dirty="0"/>
              <a:t>Dr. Maha </a:t>
            </a:r>
            <a:r>
              <a:rPr lang="sv-SE" sz="9800" dirty="0" err="1"/>
              <a:t>Al-istarabadi</a:t>
            </a:r>
            <a:r>
              <a:rPr lang="sv-SE" sz="9800" dirty="0"/>
              <a:t> MD</a:t>
            </a:r>
          </a:p>
          <a:p>
            <a:r>
              <a:rPr lang="sv-SE" sz="9800" dirty="0" err="1"/>
              <a:t>Neurology</a:t>
            </a:r>
            <a:r>
              <a:rPr lang="sv-SE" sz="9800" dirty="0"/>
              <a:t> </a:t>
            </a:r>
            <a:r>
              <a:rPr lang="sv-SE" sz="9800" dirty="0" err="1"/>
              <a:t>Department</a:t>
            </a:r>
            <a:r>
              <a:rPr lang="sv-SE" sz="9800" dirty="0"/>
              <a:t> </a:t>
            </a:r>
          </a:p>
          <a:p>
            <a:r>
              <a:rPr lang="sv-SE" sz="9800" dirty="0" err="1"/>
              <a:t>Skanes</a:t>
            </a:r>
            <a:r>
              <a:rPr lang="sv-SE" sz="9800" dirty="0"/>
              <a:t> University Hospital</a:t>
            </a:r>
          </a:p>
          <a:p>
            <a:r>
              <a:rPr lang="sv-SE" sz="9800" dirty="0" err="1"/>
              <a:t>Malmo</a:t>
            </a:r>
            <a:r>
              <a:rPr lang="sv-SE" sz="9800" dirty="0"/>
              <a:t>, Sweden</a:t>
            </a:r>
          </a:p>
          <a:p>
            <a:pPr algn="l"/>
            <a:endParaRPr lang="sv-SE" sz="2000" dirty="0"/>
          </a:p>
        </p:txBody>
      </p:sp>
      <p:pic>
        <p:nvPicPr>
          <p:cNvPr id="5" name="Bildobjekt 4">
            <a:extLst>
              <a:ext uri="{FF2B5EF4-FFF2-40B4-BE49-F238E27FC236}">
                <a16:creationId xmlns="" xmlns:a16="http://schemas.microsoft.com/office/drawing/2014/main" id="{64BCE723-EF8A-4F0A-802B-6DB63E7FF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20" y="102085"/>
            <a:ext cx="2078616" cy="1944223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="" xmlns:a16="http://schemas.microsoft.com/office/drawing/2014/main" id="{7A823227-88C4-4AD5-974A-441314F9B8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810" y="110207"/>
            <a:ext cx="1972315" cy="1972315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="" xmlns:a16="http://schemas.microsoft.com/office/drawing/2014/main" id="{3D875A49-D966-4193-BCCD-2280AE821B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224" y="93926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628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A4D15005-C606-49F3-9713-6BCF89DC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and follow-up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97C45D2F-51D0-4959-A5BF-31898BA33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831" y="1690688"/>
            <a:ext cx="10515600" cy="4351338"/>
          </a:xfrm>
        </p:spPr>
        <p:txBody>
          <a:bodyPr/>
          <a:lstStyle/>
          <a:p>
            <a:r>
              <a:rPr lang="en-US" dirty="0"/>
              <a:t>ASA 75 mg , Simvastatin 40 mg, Enalapril 5 mg</a:t>
            </a:r>
          </a:p>
          <a:p>
            <a:r>
              <a:rPr lang="en-US" dirty="0"/>
              <a:t>Regular follow-ups with control of BP</a:t>
            </a:r>
          </a:p>
          <a:p>
            <a:r>
              <a:rPr lang="en-US" dirty="0"/>
              <a:t>Control Diabetes</a:t>
            </a:r>
          </a:p>
          <a:p>
            <a:r>
              <a:rPr lang="en-US" dirty="0"/>
              <a:t>Physical activity</a:t>
            </a:r>
          </a:p>
          <a:p>
            <a:r>
              <a:rPr lang="en-US" dirty="0"/>
              <a:t>Contact with dietician for weight loss</a:t>
            </a:r>
          </a:p>
          <a:p>
            <a:r>
              <a:rPr lang="en-US" dirty="0"/>
              <a:t>Referral for diagnosis and treatment of sleep apnea</a:t>
            </a:r>
          </a:p>
          <a:p>
            <a:pPr marL="0" indent="0">
              <a:buNone/>
            </a:pPr>
            <a:r>
              <a:rPr lang="en-US" dirty="0"/>
              <a:t> Extended cardiac work-up</a:t>
            </a:r>
          </a:p>
          <a:p>
            <a:r>
              <a:rPr lang="en-US" dirty="0"/>
              <a:t>Implantable cardiac monitor 1 year detection atrial fibrillation</a:t>
            </a:r>
          </a:p>
          <a:p>
            <a:endParaRPr lang="en-US" dirty="0"/>
          </a:p>
        </p:txBody>
      </p:sp>
      <p:pic>
        <p:nvPicPr>
          <p:cNvPr id="4" name="Bildobjekt 3" descr="En bild som visar kläder, underkläder, har på sig, kvinna&#10;&#10;Automatiskt genererad beskrivning">
            <a:extLst>
              <a:ext uri="{FF2B5EF4-FFF2-40B4-BE49-F238E27FC236}">
                <a16:creationId xmlns="" xmlns:a16="http://schemas.microsoft.com/office/drawing/2014/main" id="{C8B52A53-0096-4372-8958-B818F03DCF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8"/>
          <a:stretch/>
        </p:blipFill>
        <p:spPr>
          <a:xfrm>
            <a:off x="9569513" y="2858585"/>
            <a:ext cx="2622487" cy="2513783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E4597BD-0251-4812-AEA7-5B93A4D69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dietician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81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2A190FE0-C722-4B12-819F-5DEF068CC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3700"/>
              <a:t>Q3: Why are women more difficult to include in stroke trials?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CEB0C784-EC89-4AAB-8AA0-BD3E76E3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3"/>
            <a:ext cx="9367204" cy="365302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A. They often refuse</a:t>
            </a:r>
          </a:p>
          <a:p>
            <a:pPr marL="0" indent="0">
              <a:buNone/>
            </a:pPr>
            <a:r>
              <a:rPr lang="en-US" sz="2400" dirty="0"/>
              <a:t>B. Older at onset compared to men</a:t>
            </a:r>
          </a:p>
          <a:p>
            <a:pPr marL="0" indent="0">
              <a:buNone/>
            </a:pPr>
            <a:r>
              <a:rPr lang="en-US" sz="2400" dirty="0"/>
              <a:t>C. They often present with severe symptoms, which makes an inclusion difficult</a:t>
            </a:r>
          </a:p>
          <a:p>
            <a:pPr marL="0" indent="0">
              <a:buNone/>
            </a:pPr>
            <a:r>
              <a:rPr lang="en-US" sz="2400" dirty="0"/>
              <a:t>D. They are less women who suffer a stroke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="" xmlns:a16="http://schemas.microsoft.com/office/drawing/2014/main" id="{FD2682A0-D57D-4965-938E-CEF7C4316587}"/>
              </a:ext>
            </a:extLst>
          </p:cNvPr>
          <p:cNvSpPr txBox="1"/>
          <p:nvPr/>
        </p:nvSpPr>
        <p:spPr>
          <a:xfrm>
            <a:off x="5640512" y="297436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ruta 4">
            <a:extLst>
              <a:ext uri="{FF2B5EF4-FFF2-40B4-BE49-F238E27FC236}">
                <a16:creationId xmlns="" xmlns:a16="http://schemas.microsoft.com/office/drawing/2014/main" id="{6EC18922-1696-40BC-BFA3-62369B005FF5}"/>
              </a:ext>
            </a:extLst>
          </p:cNvPr>
          <p:cNvSpPr txBox="1"/>
          <p:nvPr/>
        </p:nvSpPr>
        <p:spPr>
          <a:xfrm>
            <a:off x="5640512" y="2974368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ktangel 6">
            <a:extLst>
              <a:ext uri="{FF2B5EF4-FFF2-40B4-BE49-F238E27FC236}">
                <a16:creationId xmlns="" xmlns:a16="http://schemas.microsoft.com/office/drawing/2014/main" id="{14861085-133C-46CE-B27D-C4E385537D31}"/>
              </a:ext>
            </a:extLst>
          </p:cNvPr>
          <p:cNvSpPr/>
          <p:nvPr/>
        </p:nvSpPr>
        <p:spPr>
          <a:xfrm>
            <a:off x="2225729" y="4952138"/>
            <a:ext cx="8658366" cy="1754326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sv-SE" b="1" dirty="0" err="1">
                <a:latin typeface="arial" panose="020B0604020202020204" pitchFamily="34" charset="0"/>
              </a:rPr>
              <a:t>Answer</a:t>
            </a:r>
            <a:r>
              <a:rPr lang="sv-SE" b="1" dirty="0">
                <a:latin typeface="arial" panose="020B0604020202020204" pitchFamily="34" charset="0"/>
              </a:rPr>
              <a:t> B </a:t>
            </a:r>
            <a:endParaRPr lang="sv-SE" dirty="0">
              <a:latin typeface="arial" panose="020B0604020202020204" pitchFamily="34" charset="0"/>
            </a:endParaRPr>
          </a:p>
          <a:p>
            <a:r>
              <a:rPr lang="sv-SE" dirty="0" err="1">
                <a:latin typeface="arial" panose="020B0604020202020204" pitchFamily="34" charset="0"/>
              </a:rPr>
              <a:t>Women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might</a:t>
            </a:r>
            <a:r>
              <a:rPr lang="sv-SE" dirty="0">
                <a:latin typeface="arial" panose="020B0604020202020204" pitchFamily="34" charset="0"/>
              </a:rPr>
              <a:t> be </a:t>
            </a:r>
            <a:r>
              <a:rPr lang="sv-SE" dirty="0" err="1">
                <a:latin typeface="arial" panose="020B0604020202020204" pitchFamily="34" charset="0"/>
              </a:rPr>
              <a:t>more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difficult</a:t>
            </a:r>
            <a:r>
              <a:rPr lang="sv-SE" dirty="0">
                <a:latin typeface="arial" panose="020B0604020202020204" pitchFamily="34" charset="0"/>
              </a:rPr>
              <a:t> to </a:t>
            </a:r>
            <a:r>
              <a:rPr lang="sv-SE" dirty="0" err="1">
                <a:latin typeface="arial" panose="020B0604020202020204" pitchFamily="34" charset="0"/>
              </a:rPr>
              <a:t>include</a:t>
            </a:r>
            <a:r>
              <a:rPr lang="sv-SE" dirty="0">
                <a:latin typeface="arial" panose="020B0604020202020204" pitchFamily="34" charset="0"/>
              </a:rPr>
              <a:t> in </a:t>
            </a:r>
            <a:r>
              <a:rPr lang="sv-SE" dirty="0" err="1">
                <a:latin typeface="arial" panose="020B0604020202020204" pitchFamily="34" charset="0"/>
              </a:rPr>
              <a:t>trials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because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they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tend</a:t>
            </a:r>
            <a:r>
              <a:rPr lang="sv-SE" dirty="0">
                <a:latin typeface="arial" panose="020B0604020202020204" pitchFamily="34" charset="0"/>
              </a:rPr>
              <a:t> to be </a:t>
            </a:r>
            <a:r>
              <a:rPr lang="sv-SE" dirty="0" err="1">
                <a:latin typeface="arial" panose="020B0604020202020204" pitchFamily="34" charset="0"/>
              </a:rPr>
              <a:t>older</a:t>
            </a:r>
            <a:r>
              <a:rPr lang="sv-SE" dirty="0">
                <a:latin typeface="arial" panose="020B0604020202020204" pitchFamily="34" charset="0"/>
              </a:rPr>
              <a:t> at stroke </a:t>
            </a:r>
            <a:r>
              <a:rPr lang="sv-SE" dirty="0" err="1">
                <a:latin typeface="arial" panose="020B0604020202020204" pitchFamily="34" charset="0"/>
              </a:rPr>
              <a:t>onset</a:t>
            </a:r>
            <a:r>
              <a:rPr lang="sv-SE" dirty="0">
                <a:latin typeface="arial" panose="020B0604020202020204" pitchFamily="34" charset="0"/>
              </a:rPr>
              <a:t>, </a:t>
            </a:r>
            <a:r>
              <a:rPr lang="sv-SE" dirty="0" err="1">
                <a:latin typeface="arial" panose="020B0604020202020204" pitchFamily="34" charset="0"/>
              </a:rPr>
              <a:t>have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more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comorbidities</a:t>
            </a:r>
            <a:r>
              <a:rPr lang="sv-SE" dirty="0">
                <a:latin typeface="arial" panose="020B0604020202020204" pitchFamily="34" charset="0"/>
              </a:rPr>
              <a:t>, and </a:t>
            </a:r>
            <a:r>
              <a:rPr lang="sv-SE" dirty="0" err="1">
                <a:latin typeface="arial" panose="020B0604020202020204" pitchFamily="34" charset="0"/>
              </a:rPr>
              <a:t>are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more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likely</a:t>
            </a:r>
            <a:r>
              <a:rPr lang="sv-SE" dirty="0">
                <a:latin typeface="arial" panose="020B0604020202020204" pitchFamily="34" charset="0"/>
              </a:rPr>
              <a:t> to </a:t>
            </a:r>
            <a:r>
              <a:rPr lang="sv-SE" dirty="0" err="1">
                <a:latin typeface="arial" panose="020B0604020202020204" pitchFamily="34" charset="0"/>
              </a:rPr>
              <a:t>have</a:t>
            </a:r>
            <a:r>
              <a:rPr lang="sv-SE" dirty="0">
                <a:latin typeface="arial" panose="020B0604020202020204" pitchFamily="34" charset="0"/>
              </a:rPr>
              <a:t> pre-</a:t>
            </a:r>
            <a:r>
              <a:rPr lang="sv-SE" dirty="0" err="1">
                <a:latin typeface="arial" panose="020B0604020202020204" pitchFamily="34" charset="0"/>
              </a:rPr>
              <a:t>existing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functional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impairment</a:t>
            </a:r>
            <a:r>
              <a:rPr lang="sv-SE" dirty="0">
                <a:latin typeface="arial" panose="020B0604020202020204" pitchFamily="34" charset="0"/>
              </a:rPr>
              <a:t>. </a:t>
            </a:r>
            <a:r>
              <a:rPr lang="sv-SE" dirty="0" err="1">
                <a:latin typeface="arial" panose="020B0604020202020204" pitchFamily="34" charset="0"/>
              </a:rPr>
              <a:t>Moreover</a:t>
            </a:r>
            <a:r>
              <a:rPr lang="sv-SE" dirty="0">
                <a:latin typeface="arial" panose="020B0604020202020204" pitchFamily="34" charset="0"/>
              </a:rPr>
              <a:t>, </a:t>
            </a:r>
            <a:r>
              <a:rPr lang="sv-SE" dirty="0" err="1">
                <a:latin typeface="arial" panose="020B0604020202020204" pitchFamily="34" charset="0"/>
              </a:rPr>
              <a:t>they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are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more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likely</a:t>
            </a:r>
            <a:r>
              <a:rPr lang="sv-SE" dirty="0">
                <a:latin typeface="arial" panose="020B0604020202020204" pitchFamily="34" charset="0"/>
              </a:rPr>
              <a:t> to live </a:t>
            </a:r>
            <a:r>
              <a:rPr lang="sv-SE" dirty="0" err="1">
                <a:latin typeface="arial" panose="020B0604020202020204" pitchFamily="34" charset="0"/>
              </a:rPr>
              <a:t>alone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than</a:t>
            </a:r>
            <a:r>
              <a:rPr lang="sv-SE" dirty="0">
                <a:latin typeface="arial" panose="020B0604020202020204" pitchFamily="34" charset="0"/>
              </a:rPr>
              <a:t> </a:t>
            </a:r>
            <a:r>
              <a:rPr lang="sv-SE" dirty="0" err="1">
                <a:latin typeface="arial" panose="020B0604020202020204" pitchFamily="34" charset="0"/>
              </a:rPr>
              <a:t>are</a:t>
            </a:r>
            <a:r>
              <a:rPr lang="sv-SE" dirty="0">
                <a:latin typeface="arial" panose="020B0604020202020204" pitchFamily="34" charset="0"/>
              </a:rPr>
              <a:t> men.</a:t>
            </a:r>
          </a:p>
          <a:p>
            <a:r>
              <a:rPr lang="en-US" i="1" dirty="0"/>
              <a:t>Nat Rev Neurol 13, 521–532 (2017)</a:t>
            </a:r>
          </a:p>
          <a:p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67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="" xmlns:a16="http://schemas.microsoft.com/office/drawing/2014/main" id="{BC009988-0E0A-467B-9A37-2BB631B91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Suggested reading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="" xmlns:a16="http://schemas.microsoft.com/office/drawing/2014/main" id="{21611006-A49E-45D6-8A46-4BE91D30F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1.Madsen et al, Focused update- Impact of conventional risk factors on stroke in women: an update</a:t>
            </a:r>
            <a:r>
              <a:rPr lang="sv-S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Stroke 2018; 49, 3 : 536-542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Probable Migraine With Visual Aura and Risk of Ischemic Stroke, Stroke 2007;38:2438-2445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Guidelines for the prevention of stroke in women: a statement for healthcare professionals from the American Heart Association/American Stroke Association. Stroke  2014 May;45(5):1545-88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Sex differences in stroke: Challenges and opportunities,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JCerebBloodFlowMetab2018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Dec; 38(12): 2179–2191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Women and stroke: A matter of education? Nat Rev Neurol 13, 521–532 (2017)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85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73D22121-802B-4DB0-9A70-B25226C28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0473FDE7-6A74-4A01-B01D-1A43EEB57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do </a:t>
            </a:r>
            <a:r>
              <a:rPr lang="sv-SE" dirty="0" err="1"/>
              <a:t>modifiable</a:t>
            </a:r>
            <a:r>
              <a:rPr lang="sv-SE" dirty="0"/>
              <a:t> and non-</a:t>
            </a:r>
            <a:r>
              <a:rPr lang="sv-SE" dirty="0" err="1"/>
              <a:t>modifiable</a:t>
            </a:r>
            <a:r>
              <a:rPr lang="sv-SE" dirty="0"/>
              <a:t> risk </a:t>
            </a:r>
            <a:r>
              <a:rPr lang="sv-SE" dirty="0" err="1"/>
              <a:t>factors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in </a:t>
            </a:r>
            <a:r>
              <a:rPr lang="sv-SE" dirty="0" err="1"/>
              <a:t>younger</a:t>
            </a:r>
            <a:r>
              <a:rPr lang="sv-SE" dirty="0"/>
              <a:t> </a:t>
            </a:r>
            <a:r>
              <a:rPr lang="sv-SE" dirty="0" err="1"/>
              <a:t>female</a:t>
            </a:r>
            <a:r>
              <a:rPr lang="sv-SE" dirty="0"/>
              <a:t> stroke patients?</a:t>
            </a:r>
          </a:p>
          <a:p>
            <a:endParaRPr lang="sv-SE" dirty="0"/>
          </a:p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could</a:t>
            </a:r>
            <a:r>
              <a:rPr lang="sv-SE" dirty="0"/>
              <a:t> be the stroke </a:t>
            </a:r>
            <a:r>
              <a:rPr lang="sv-SE" dirty="0" err="1"/>
              <a:t>etiology</a:t>
            </a:r>
            <a:r>
              <a:rPr lang="sv-SE" dirty="0"/>
              <a:t> and </a:t>
            </a:r>
            <a:r>
              <a:rPr lang="sv-SE" dirty="0" err="1"/>
              <a:t>how</a:t>
            </a:r>
            <a:r>
              <a:rPr lang="sv-SE" dirty="0"/>
              <a:t> do </a:t>
            </a:r>
            <a:r>
              <a:rPr lang="sv-SE" dirty="0" err="1"/>
              <a:t>we</a:t>
            </a:r>
            <a:r>
              <a:rPr lang="sv-SE" dirty="0"/>
              <a:t> plan the </a:t>
            </a:r>
            <a:r>
              <a:rPr lang="sv-SE" dirty="0" err="1"/>
              <a:t>diagnostic</a:t>
            </a:r>
            <a:r>
              <a:rPr lang="sv-SE" dirty="0"/>
              <a:t> </a:t>
            </a:r>
            <a:r>
              <a:rPr lang="sv-SE" dirty="0" err="1"/>
              <a:t>work-up</a:t>
            </a:r>
            <a:r>
              <a:rPr lang="sv-SE" dirty="0"/>
              <a:t>?</a:t>
            </a:r>
          </a:p>
          <a:p>
            <a:endParaRPr lang="sv-SE" dirty="0"/>
          </a:p>
          <a:p>
            <a:r>
              <a:rPr lang="sv-SE" dirty="0" err="1"/>
              <a:t>How</a:t>
            </a:r>
            <a:r>
              <a:rPr lang="sv-SE" dirty="0"/>
              <a:t> do </a:t>
            </a:r>
            <a:r>
              <a:rPr lang="sv-SE" dirty="0" err="1"/>
              <a:t>we</a:t>
            </a:r>
            <a:r>
              <a:rPr lang="sv-SE" dirty="0"/>
              <a:t> monitor and </a:t>
            </a:r>
            <a:r>
              <a:rPr lang="sv-SE" dirty="0" err="1"/>
              <a:t>follow-up</a:t>
            </a:r>
            <a:r>
              <a:rPr lang="sv-SE" dirty="0"/>
              <a:t> </a:t>
            </a:r>
            <a:r>
              <a:rPr lang="sv-SE" dirty="0" err="1"/>
              <a:t>these</a:t>
            </a:r>
            <a:r>
              <a:rPr lang="sv-SE" dirty="0"/>
              <a:t> patients?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826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="" xmlns:a16="http://schemas.microsoft.com/office/drawing/2014/main" id="{6447A72B-1D8C-4470-AA9C-B1B6075EF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995881"/>
            <a:ext cx="9367204" cy="5240146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sv-SE" sz="2000" dirty="0"/>
              <a:t>Case</a:t>
            </a:r>
          </a:p>
          <a:p>
            <a:r>
              <a:rPr lang="sv-SE" sz="2000" dirty="0"/>
              <a:t>49 </a:t>
            </a:r>
            <a:r>
              <a:rPr lang="sv-SE" sz="2000" dirty="0" err="1"/>
              <a:t>year</a:t>
            </a:r>
            <a:r>
              <a:rPr lang="sv-SE" sz="2000" dirty="0"/>
              <a:t> old </a:t>
            </a:r>
            <a:r>
              <a:rPr lang="sv-SE" sz="2000" dirty="0" err="1"/>
              <a:t>female</a:t>
            </a:r>
            <a:endParaRPr lang="sv-SE" sz="2000" dirty="0"/>
          </a:p>
          <a:p>
            <a:r>
              <a:rPr lang="sv-SE" sz="2000" dirty="0" err="1"/>
              <a:t>Arrives</a:t>
            </a:r>
            <a:r>
              <a:rPr lang="sv-SE" sz="2000" dirty="0"/>
              <a:t> at the ER </a:t>
            </a:r>
            <a:r>
              <a:rPr lang="sv-SE" sz="2000" dirty="0" err="1"/>
              <a:t>october</a:t>
            </a:r>
            <a:r>
              <a:rPr lang="sv-SE" sz="2000" dirty="0"/>
              <a:t> 2020. Sudden </a:t>
            </a:r>
            <a:r>
              <a:rPr lang="sv-SE" sz="2000" dirty="0" err="1"/>
              <a:t>onset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binocular</a:t>
            </a:r>
            <a:r>
              <a:rPr lang="sv-SE" sz="2000" dirty="0"/>
              <a:t> </a:t>
            </a:r>
            <a:r>
              <a:rPr lang="sv-SE" sz="2000" dirty="0" err="1"/>
              <a:t>diplopia</a:t>
            </a:r>
            <a:r>
              <a:rPr lang="sv-SE" sz="2000" dirty="0"/>
              <a:t> and </a:t>
            </a:r>
            <a:r>
              <a:rPr lang="sv-SE" sz="2000" dirty="0" err="1"/>
              <a:t>dizziness</a:t>
            </a:r>
            <a:r>
              <a:rPr lang="sv-SE" sz="2000" dirty="0"/>
              <a:t> at </a:t>
            </a:r>
            <a:r>
              <a:rPr lang="sv-SE" sz="2000" dirty="0" err="1"/>
              <a:t>work</a:t>
            </a:r>
            <a:r>
              <a:rPr lang="sv-SE" sz="2000" dirty="0"/>
              <a:t>. </a:t>
            </a:r>
            <a:r>
              <a:rPr lang="sv-SE" sz="2000" dirty="0" err="1"/>
              <a:t>Even</a:t>
            </a:r>
            <a:r>
              <a:rPr lang="sv-SE" sz="2000" dirty="0"/>
              <a:t> </a:t>
            </a:r>
            <a:r>
              <a:rPr lang="sv-SE" sz="2000" dirty="0" err="1"/>
              <a:t>dysphasia</a:t>
            </a:r>
            <a:r>
              <a:rPr lang="sv-SE" sz="2000" dirty="0"/>
              <a:t> lasting </a:t>
            </a:r>
            <a:r>
              <a:rPr lang="sv-SE" sz="2000" dirty="0" err="1"/>
              <a:t>several</a:t>
            </a:r>
            <a:r>
              <a:rPr lang="sv-SE" sz="2000" dirty="0"/>
              <a:t> </a:t>
            </a:r>
            <a:r>
              <a:rPr lang="sv-SE" sz="2000" dirty="0" err="1"/>
              <a:t>minutes</a:t>
            </a:r>
            <a:r>
              <a:rPr lang="sv-SE" sz="2000" dirty="0"/>
              <a:t>. 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 err="1"/>
              <a:t>Past</a:t>
            </a:r>
            <a:r>
              <a:rPr lang="sv-SE" sz="2000" dirty="0"/>
              <a:t> </a:t>
            </a:r>
            <a:r>
              <a:rPr lang="sv-SE" sz="2000" dirty="0" err="1"/>
              <a:t>medical</a:t>
            </a:r>
            <a:r>
              <a:rPr lang="sv-SE" sz="2000" dirty="0"/>
              <a:t> </a:t>
            </a:r>
            <a:r>
              <a:rPr lang="sv-SE" sz="2000" dirty="0" err="1"/>
              <a:t>history</a:t>
            </a:r>
            <a:endParaRPr lang="sv-SE" sz="2000" dirty="0"/>
          </a:p>
          <a:p>
            <a:r>
              <a:rPr lang="sv-SE" sz="2000" dirty="0" err="1"/>
              <a:t>Previous</a:t>
            </a:r>
            <a:r>
              <a:rPr lang="sv-SE" sz="2000" dirty="0"/>
              <a:t> </a:t>
            </a:r>
            <a:r>
              <a:rPr lang="sv-SE" sz="2000" dirty="0" err="1"/>
              <a:t>smoker</a:t>
            </a:r>
            <a:endParaRPr lang="sv-SE" sz="2000" dirty="0"/>
          </a:p>
          <a:p>
            <a:r>
              <a:rPr lang="sv-SE" sz="2000" dirty="0" err="1"/>
              <a:t>Migraine</a:t>
            </a:r>
            <a:r>
              <a:rPr lang="sv-SE" sz="2000" dirty="0"/>
              <a:t> </a:t>
            </a:r>
            <a:r>
              <a:rPr lang="sv-SE" sz="2000" dirty="0" err="1"/>
              <a:t>with</a:t>
            </a:r>
            <a:r>
              <a:rPr lang="sv-SE" sz="2000" dirty="0"/>
              <a:t> aura</a:t>
            </a:r>
          </a:p>
          <a:p>
            <a:r>
              <a:rPr lang="sv-SE" sz="2000" dirty="0" err="1"/>
              <a:t>Suspected</a:t>
            </a:r>
            <a:r>
              <a:rPr lang="sv-SE" sz="2000" dirty="0"/>
              <a:t> </a:t>
            </a:r>
            <a:r>
              <a:rPr lang="sv-SE" sz="2000" dirty="0" err="1"/>
              <a:t>sleep</a:t>
            </a:r>
            <a:r>
              <a:rPr lang="sv-SE" sz="2000" dirty="0"/>
              <a:t> </a:t>
            </a:r>
            <a:r>
              <a:rPr lang="sv-SE" sz="2000" dirty="0" err="1"/>
              <a:t>apnea</a:t>
            </a:r>
            <a:r>
              <a:rPr lang="sv-SE" sz="2000" dirty="0"/>
              <a:t>: </a:t>
            </a:r>
            <a:r>
              <a:rPr lang="en-US" sz="1200" dirty="0"/>
              <a:t>Observed episodes of stopped breathing during sleep and loud snoring</a:t>
            </a:r>
            <a:endParaRPr lang="sv-SE" sz="1200" dirty="0"/>
          </a:p>
          <a:p>
            <a:r>
              <a:rPr lang="sv-SE" sz="2000" dirty="0" err="1"/>
              <a:t>Obese</a:t>
            </a:r>
            <a:r>
              <a:rPr lang="sv-SE" sz="2000" dirty="0"/>
              <a:t> BMI 38</a:t>
            </a:r>
          </a:p>
          <a:p>
            <a:r>
              <a:rPr lang="sv-SE" sz="2000" dirty="0"/>
              <a:t>2015 </a:t>
            </a:r>
            <a:r>
              <a:rPr lang="sv-SE" sz="2000" dirty="0" err="1"/>
              <a:t>one</a:t>
            </a:r>
            <a:r>
              <a:rPr lang="sv-SE" sz="2000" dirty="0"/>
              <a:t> </a:t>
            </a:r>
            <a:r>
              <a:rPr lang="sv-SE" sz="2000" dirty="0" err="1"/>
              <a:t>episode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weakness</a:t>
            </a:r>
            <a:r>
              <a:rPr lang="sv-SE" sz="2000" dirty="0"/>
              <a:t>/</a:t>
            </a:r>
            <a:r>
              <a:rPr lang="sv-SE" sz="2000" dirty="0" err="1"/>
              <a:t>parasthesia</a:t>
            </a:r>
            <a:r>
              <a:rPr lang="sv-SE" sz="2000" dirty="0"/>
              <a:t> in right leg. No </a:t>
            </a:r>
            <a:r>
              <a:rPr lang="sv-SE" sz="2000" dirty="0" err="1"/>
              <a:t>radiological</a:t>
            </a:r>
            <a:r>
              <a:rPr lang="sv-SE" sz="2000" dirty="0"/>
              <a:t> </a:t>
            </a:r>
            <a:r>
              <a:rPr lang="sv-SE" sz="2000" dirty="0" err="1"/>
              <a:t>signs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ischemia</a:t>
            </a:r>
            <a:r>
              <a:rPr lang="sv-SE" sz="2000" dirty="0"/>
              <a:t>. </a:t>
            </a:r>
            <a:r>
              <a:rPr lang="sv-SE" sz="2000" dirty="0" err="1"/>
              <a:t>Secondary</a:t>
            </a:r>
            <a:r>
              <a:rPr lang="sv-SE" sz="2000" dirty="0"/>
              <a:t> prevention </a:t>
            </a:r>
            <a:r>
              <a:rPr lang="sv-SE" sz="2000" dirty="0" err="1"/>
              <a:t>was</a:t>
            </a:r>
            <a:r>
              <a:rPr lang="sv-SE" sz="2000" dirty="0"/>
              <a:t> not </a:t>
            </a:r>
            <a:r>
              <a:rPr lang="sv-SE" sz="2000" dirty="0" err="1"/>
              <a:t>prescribed</a:t>
            </a:r>
            <a:r>
              <a:rPr lang="sv-SE" sz="2000" dirty="0"/>
              <a:t>. </a:t>
            </a:r>
          </a:p>
          <a:p>
            <a:r>
              <a:rPr lang="sv-SE" sz="2000" dirty="0"/>
              <a:t>No </a:t>
            </a:r>
            <a:r>
              <a:rPr lang="sv-SE" sz="2000" dirty="0" err="1"/>
              <a:t>family</a:t>
            </a:r>
            <a:r>
              <a:rPr lang="sv-SE" sz="2000" dirty="0"/>
              <a:t> </a:t>
            </a:r>
            <a:r>
              <a:rPr lang="sv-SE" sz="2000" dirty="0" err="1"/>
              <a:t>history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stroke</a:t>
            </a:r>
          </a:p>
          <a:p>
            <a:r>
              <a:rPr lang="sv-SE" sz="2000" dirty="0"/>
              <a:t>No prior </a:t>
            </a:r>
            <a:r>
              <a:rPr lang="sv-SE" sz="2000" dirty="0" err="1"/>
              <a:t>medication</a:t>
            </a:r>
            <a:endParaRPr lang="sv-SE" sz="2000" dirty="0"/>
          </a:p>
          <a:p>
            <a:endParaRPr lang="sv-SE" sz="2400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339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C484815C-E55A-4DED-BABC-774AD3E91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554480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sv-SE" dirty="0"/>
              <a:t>Clinical and </a:t>
            </a:r>
            <a:r>
              <a:rPr lang="sv-SE" dirty="0" err="1"/>
              <a:t>neurological</a:t>
            </a:r>
            <a:r>
              <a:rPr lang="sv-SE" dirty="0"/>
              <a:t> </a:t>
            </a:r>
            <a:r>
              <a:rPr lang="sv-SE" dirty="0" err="1"/>
              <a:t>findings</a:t>
            </a:r>
            <a:r>
              <a:rPr lang="sv-SE" dirty="0"/>
              <a:t> at </a:t>
            </a:r>
            <a:r>
              <a:rPr lang="sv-SE" dirty="0" err="1"/>
              <a:t>admission</a:t>
            </a:r>
            <a:r>
              <a:rPr lang="sv-SE" dirty="0"/>
              <a:t>:</a:t>
            </a:r>
          </a:p>
          <a:p>
            <a:pPr marL="457200" lvl="1" indent="0">
              <a:buNone/>
            </a:pPr>
            <a:r>
              <a:rPr lang="sv-SE" sz="2800" dirty="0"/>
              <a:t> </a:t>
            </a:r>
          </a:p>
          <a:p>
            <a:pPr lvl="1"/>
            <a:r>
              <a:rPr lang="sv-SE" sz="2800" dirty="0" err="1"/>
              <a:t>Isolated</a:t>
            </a:r>
            <a:r>
              <a:rPr lang="sv-SE" sz="2800" dirty="0"/>
              <a:t> </a:t>
            </a:r>
            <a:r>
              <a:rPr lang="sv-SE" sz="2800" dirty="0" err="1"/>
              <a:t>diplopia</a:t>
            </a:r>
            <a:r>
              <a:rPr lang="sv-SE" sz="2800" dirty="0"/>
              <a:t> </a:t>
            </a:r>
            <a:r>
              <a:rPr lang="sv-SE" sz="2800" dirty="0" err="1"/>
              <a:t>without</a:t>
            </a:r>
            <a:r>
              <a:rPr lang="sv-SE" sz="2800" dirty="0"/>
              <a:t> </a:t>
            </a:r>
            <a:r>
              <a:rPr lang="sv-SE" sz="2800" dirty="0" err="1"/>
              <a:t>any</a:t>
            </a:r>
            <a:r>
              <a:rPr lang="sv-SE" sz="2800" dirty="0"/>
              <a:t> </a:t>
            </a:r>
            <a:r>
              <a:rPr lang="sv-SE" sz="2800" dirty="0" err="1"/>
              <a:t>other</a:t>
            </a:r>
            <a:r>
              <a:rPr lang="sv-SE" sz="2800" dirty="0"/>
              <a:t> </a:t>
            </a:r>
            <a:r>
              <a:rPr lang="sv-SE" sz="2800" dirty="0" err="1"/>
              <a:t>neurological</a:t>
            </a:r>
            <a:r>
              <a:rPr lang="sv-SE" sz="2800" dirty="0"/>
              <a:t> deficits –</a:t>
            </a:r>
            <a:r>
              <a:rPr lang="sv-SE" sz="2800" dirty="0" err="1"/>
              <a:t>dissolving</a:t>
            </a:r>
            <a:r>
              <a:rPr lang="sv-SE" sz="2800" dirty="0"/>
              <a:t> </a:t>
            </a:r>
            <a:r>
              <a:rPr lang="sv-SE" sz="2800" dirty="0" err="1"/>
              <a:t>after</a:t>
            </a:r>
            <a:r>
              <a:rPr lang="sv-SE" sz="2800" dirty="0"/>
              <a:t> 5 </a:t>
            </a:r>
            <a:r>
              <a:rPr lang="sv-SE" sz="2800" dirty="0" err="1"/>
              <a:t>hours</a:t>
            </a:r>
            <a:endParaRPr lang="sv-SE" sz="2800" dirty="0"/>
          </a:p>
          <a:p>
            <a:pPr lvl="1"/>
            <a:r>
              <a:rPr lang="sv-SE" sz="2800" dirty="0"/>
              <a:t>Normal </a:t>
            </a:r>
            <a:r>
              <a:rPr lang="sv-SE" sz="2800" dirty="0" err="1"/>
              <a:t>physical</a:t>
            </a:r>
            <a:r>
              <a:rPr lang="sv-SE" sz="2800" dirty="0"/>
              <a:t> examination</a:t>
            </a:r>
          </a:p>
          <a:p>
            <a:pPr lvl="1"/>
            <a:r>
              <a:rPr lang="sv-SE" sz="2800" dirty="0"/>
              <a:t>BP 220/110 mm Hg</a:t>
            </a:r>
          </a:p>
          <a:p>
            <a:pPr lvl="1"/>
            <a:r>
              <a:rPr lang="sv-SE" sz="2800" dirty="0"/>
              <a:t>Normal ECG, </a:t>
            </a:r>
            <a:r>
              <a:rPr lang="sv-SE" sz="2800" dirty="0" err="1"/>
              <a:t>sinusrythm</a:t>
            </a:r>
            <a:r>
              <a:rPr lang="sv-SE" sz="2800" dirty="0"/>
              <a:t>  </a:t>
            </a:r>
          </a:p>
          <a:p>
            <a:pPr lvl="1"/>
            <a:r>
              <a:rPr lang="sv-SE" sz="2800" dirty="0"/>
              <a:t>Body </a:t>
            </a:r>
            <a:r>
              <a:rPr lang="sv-SE" sz="2800" dirty="0" err="1"/>
              <a:t>temperature</a:t>
            </a:r>
            <a:r>
              <a:rPr lang="sv-SE" sz="2800" dirty="0"/>
              <a:t> &lt; 37,5 </a:t>
            </a:r>
            <a:r>
              <a:rPr lang="sv-SE" sz="2800" baseline="80000" dirty="0"/>
              <a:t>O</a:t>
            </a:r>
          </a:p>
          <a:p>
            <a:pPr lvl="1"/>
            <a:r>
              <a:rPr lang="sv-SE" sz="2800" dirty="0" err="1"/>
              <a:t>Glucose</a:t>
            </a:r>
            <a:r>
              <a:rPr lang="sv-SE" sz="2800" dirty="0"/>
              <a:t> 6,1 mm/L</a:t>
            </a:r>
          </a:p>
          <a:p>
            <a:pPr lvl="1"/>
            <a:endParaRPr lang="sv-SE" sz="2800" baseline="80000" dirty="0"/>
          </a:p>
          <a:p>
            <a:pPr lvl="1"/>
            <a:endParaRPr lang="sv-SE" sz="1400" baseline="80000" dirty="0"/>
          </a:p>
          <a:p>
            <a:pPr lvl="1"/>
            <a:endParaRPr lang="sv-SE" sz="1400" baseline="80000" dirty="0"/>
          </a:p>
          <a:p>
            <a:pPr lvl="1"/>
            <a:endParaRPr lang="sv-SE" sz="1400" baseline="80000" dirty="0"/>
          </a:p>
        </p:txBody>
      </p:sp>
    </p:spTree>
    <p:extLst>
      <p:ext uri="{BB962C8B-B14F-4D97-AF65-F5344CB8AC3E}">
        <p14:creationId xmlns:p14="http://schemas.microsoft.com/office/powerpoint/2010/main" val="46733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>
            <a:extLst>
              <a:ext uri="{FF2B5EF4-FFF2-40B4-BE49-F238E27FC236}">
                <a16:creationId xmlns="" xmlns:a16="http://schemas.microsoft.com/office/drawing/2014/main" id="{39148632-843C-4C30-B628-CD82EE7E5736}"/>
              </a:ext>
            </a:extLst>
          </p:cNvPr>
          <p:cNvSpPr txBox="1"/>
          <p:nvPr/>
        </p:nvSpPr>
        <p:spPr>
          <a:xfrm>
            <a:off x="155643" y="5097293"/>
            <a:ext cx="227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CT brain normal 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="" xmlns:a16="http://schemas.microsoft.com/office/drawing/2014/main" id="{8836E2E2-954D-418C-BCB6-BC5A698E4023}"/>
              </a:ext>
            </a:extLst>
          </p:cNvPr>
          <p:cNvSpPr txBox="1"/>
          <p:nvPr/>
        </p:nvSpPr>
        <p:spPr>
          <a:xfrm>
            <a:off x="6994187" y="4961106"/>
            <a:ext cx="245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CT angiography: extra and intracranial vessels including aortic arch normal </a:t>
            </a:r>
          </a:p>
        </p:txBody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1365380" y="515873"/>
            <a:ext cx="9144000" cy="781082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Radiological</a:t>
            </a:r>
            <a:r>
              <a:rPr lang="sv-SE" dirty="0" smtClean="0"/>
              <a:t> examinations</a:t>
            </a:r>
            <a:endParaRPr lang="sv-SE" dirty="0"/>
          </a:p>
        </p:txBody>
      </p:sp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>
          <a:xfrm>
            <a:off x="342056" y="2363684"/>
            <a:ext cx="10780033" cy="2992087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3200" dirty="0" err="1" smtClean="0"/>
              <a:t>Ct</a:t>
            </a:r>
            <a:r>
              <a:rPr lang="sv-SE" sz="3200" dirty="0" err="1"/>
              <a:t>-</a:t>
            </a:r>
            <a:r>
              <a:rPr lang="sv-SE" sz="3200" dirty="0" err="1" smtClean="0"/>
              <a:t>brain</a:t>
            </a:r>
            <a:r>
              <a:rPr lang="sv-SE" sz="3200" dirty="0" smtClean="0"/>
              <a:t> and </a:t>
            </a:r>
            <a:r>
              <a:rPr lang="sv-SE" sz="3200" dirty="0" err="1" smtClean="0"/>
              <a:t>Ct</a:t>
            </a:r>
            <a:r>
              <a:rPr lang="sv-SE" sz="3200" dirty="0" err="1"/>
              <a:t>-</a:t>
            </a:r>
            <a:r>
              <a:rPr lang="sv-SE" sz="3200" dirty="0" err="1" smtClean="0"/>
              <a:t>Angiography</a:t>
            </a:r>
            <a:r>
              <a:rPr lang="sv-SE" sz="3200" dirty="0" smtClean="0"/>
              <a:t> extra-</a:t>
            </a:r>
            <a:r>
              <a:rPr lang="sv-SE" sz="3200" dirty="0" err="1" smtClean="0"/>
              <a:t>intracranial</a:t>
            </a:r>
            <a:r>
              <a:rPr lang="sv-SE" sz="3200" dirty="0" smtClean="0"/>
              <a:t> </a:t>
            </a:r>
            <a:r>
              <a:rPr lang="sv-SE" sz="3200" dirty="0" err="1" smtClean="0"/>
              <a:t>vessels</a:t>
            </a:r>
            <a:r>
              <a:rPr lang="sv-SE" sz="3200" dirty="0" smtClean="0"/>
              <a:t> normal</a:t>
            </a:r>
          </a:p>
          <a:p>
            <a:r>
              <a:rPr lang="sv-SE" sz="3200" dirty="0" smtClean="0"/>
              <a:t> </a:t>
            </a:r>
            <a:r>
              <a:rPr lang="sv-SE" sz="3200" dirty="0" err="1" smtClean="0"/>
              <a:t>esp</a:t>
            </a:r>
            <a:r>
              <a:rPr lang="sv-SE" sz="3200" dirty="0" smtClean="0"/>
              <a:t>. </a:t>
            </a:r>
            <a:r>
              <a:rPr lang="sv-SE" sz="3200" dirty="0" err="1" smtClean="0"/>
              <a:t>posterior</a:t>
            </a:r>
            <a:r>
              <a:rPr lang="sv-SE" sz="3200" dirty="0" smtClean="0"/>
              <a:t> </a:t>
            </a:r>
            <a:r>
              <a:rPr lang="sv-SE" sz="3200" dirty="0" err="1" smtClean="0"/>
              <a:t>circulation</a:t>
            </a:r>
            <a:endParaRPr lang="sv-SE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3200" dirty="0" smtClean="0"/>
              <a:t>No </a:t>
            </a:r>
            <a:r>
              <a:rPr lang="sv-SE" sz="3200" dirty="0" err="1" smtClean="0"/>
              <a:t>signs</a:t>
            </a:r>
            <a:r>
              <a:rPr lang="sv-SE" sz="3200" dirty="0" smtClean="0"/>
              <a:t> </a:t>
            </a:r>
            <a:r>
              <a:rPr lang="sv-SE" sz="3200" dirty="0" err="1" smtClean="0"/>
              <a:t>of</a:t>
            </a:r>
            <a:r>
              <a:rPr lang="sv-SE" sz="3200" dirty="0" smtClean="0"/>
              <a:t> </a:t>
            </a:r>
            <a:r>
              <a:rPr lang="sv-SE" sz="3200" dirty="0" err="1" smtClean="0"/>
              <a:t>dissection</a:t>
            </a:r>
            <a:r>
              <a:rPr lang="sv-SE" sz="3200" dirty="0" smtClean="0"/>
              <a:t> </a:t>
            </a:r>
            <a:r>
              <a:rPr lang="sv-SE" sz="3200" dirty="0" err="1" smtClean="0"/>
              <a:t>including</a:t>
            </a:r>
            <a:r>
              <a:rPr lang="sv-SE" sz="3200" dirty="0" smtClean="0"/>
              <a:t> </a:t>
            </a:r>
            <a:r>
              <a:rPr lang="sv-SE" sz="3200" dirty="0" err="1" smtClean="0"/>
              <a:t>aortic</a:t>
            </a:r>
            <a:r>
              <a:rPr lang="sv-SE" sz="3200" dirty="0" smtClean="0"/>
              <a:t> </a:t>
            </a:r>
            <a:r>
              <a:rPr lang="sv-SE" sz="3200" dirty="0" err="1" smtClean="0"/>
              <a:t>arch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41799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C7383655-8AF4-4373-8A60-8056C3DE7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6858001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MRI brain at admission: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15 mm hyperintense lesion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on Flair Sequences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Left medial thalamus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7" name="Platshållare för innehåll 3">
            <a:extLst>
              <a:ext uri="{FF2B5EF4-FFF2-40B4-BE49-F238E27FC236}">
                <a16:creationId xmlns="" xmlns:a16="http://schemas.microsoft.com/office/drawing/2014/main" id="{E04B5B34-0C0B-4D93-A049-9B7F0E49AE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021" y="1137516"/>
            <a:ext cx="4689708" cy="5172742"/>
          </a:xfrm>
        </p:spPr>
      </p:pic>
      <p:pic>
        <p:nvPicPr>
          <p:cNvPr id="10" name="Bildobjekt 9">
            <a:extLst>
              <a:ext uri="{FF2B5EF4-FFF2-40B4-BE49-F238E27FC236}">
                <a16:creationId xmlns="" xmlns:a16="http://schemas.microsoft.com/office/drawing/2014/main" id="{59DD64E5-EB91-4CD8-8F73-4020260E5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621" y="-1"/>
            <a:ext cx="5272508" cy="6858000"/>
          </a:xfrm>
          <a:prstGeom prst="rect">
            <a:avLst/>
          </a:prstGeom>
        </p:spPr>
      </p:pic>
      <p:sp>
        <p:nvSpPr>
          <p:cNvPr id="11" name="Pil: höger 10">
            <a:extLst>
              <a:ext uri="{FF2B5EF4-FFF2-40B4-BE49-F238E27FC236}">
                <a16:creationId xmlns="" xmlns:a16="http://schemas.microsoft.com/office/drawing/2014/main" id="{FA7AA114-24D2-4766-9B3B-F85072745D2C}"/>
              </a:ext>
            </a:extLst>
          </p:cNvPr>
          <p:cNvSpPr/>
          <p:nvPr/>
        </p:nvSpPr>
        <p:spPr>
          <a:xfrm>
            <a:off x="5353467" y="3229735"/>
            <a:ext cx="978408" cy="486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0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CDA9B255-73E9-422B-8816-0EE581FD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100" y="347472"/>
            <a:ext cx="9367203" cy="1188720"/>
          </a:xfrm>
        </p:spPr>
        <p:txBody>
          <a:bodyPr>
            <a:normAutofit/>
          </a:bodyPr>
          <a:lstStyle/>
          <a:p>
            <a:r>
              <a:rPr lang="sv-SE" sz="2800" dirty="0"/>
              <a:t>Q1: </a:t>
            </a:r>
            <a:r>
              <a:rPr lang="sv-SE" sz="2800" dirty="0" err="1"/>
              <a:t>Which</a:t>
            </a:r>
            <a:r>
              <a:rPr lang="sv-SE" sz="2800" dirty="0"/>
              <a:t> </a:t>
            </a:r>
            <a:r>
              <a:rPr lang="sv-SE" sz="2800" dirty="0" err="1"/>
              <a:t>of</a:t>
            </a:r>
            <a:r>
              <a:rPr lang="sv-SE" sz="2800" dirty="0"/>
              <a:t> the </a:t>
            </a:r>
            <a:r>
              <a:rPr lang="sv-SE" sz="2800" dirty="0" err="1"/>
              <a:t>following</a:t>
            </a:r>
            <a:r>
              <a:rPr lang="sv-SE" sz="2800" dirty="0"/>
              <a:t> risk </a:t>
            </a:r>
            <a:r>
              <a:rPr lang="sv-SE" sz="2800" dirty="0" err="1"/>
              <a:t>factors</a:t>
            </a:r>
            <a:r>
              <a:rPr lang="sv-SE" sz="2800" dirty="0"/>
              <a:t> in the patients </a:t>
            </a:r>
            <a:r>
              <a:rPr lang="sv-SE" sz="2800" dirty="0" err="1"/>
              <a:t>history</a:t>
            </a:r>
            <a:r>
              <a:rPr lang="sv-SE" sz="2800" dirty="0"/>
              <a:t> has a </a:t>
            </a:r>
            <a:r>
              <a:rPr lang="sv-SE" sz="2800" dirty="0" err="1"/>
              <a:t>stronger</a:t>
            </a:r>
            <a:r>
              <a:rPr lang="sv-SE" sz="2800" dirty="0"/>
              <a:t> association </a:t>
            </a:r>
            <a:r>
              <a:rPr lang="sv-SE" sz="2800" dirty="0" err="1"/>
              <a:t>with</a:t>
            </a:r>
            <a:r>
              <a:rPr lang="sv-SE" sz="2800" dirty="0"/>
              <a:t> stroke in </a:t>
            </a:r>
            <a:r>
              <a:rPr lang="sv-SE" sz="2800" dirty="0" err="1"/>
              <a:t>younger</a:t>
            </a:r>
            <a:r>
              <a:rPr lang="sv-SE" sz="2800" dirty="0"/>
              <a:t> </a:t>
            </a:r>
            <a:r>
              <a:rPr lang="sv-SE" sz="2800" dirty="0" err="1"/>
              <a:t>woman</a:t>
            </a:r>
            <a:r>
              <a:rPr lang="sv-SE" sz="2800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EB6D14AC-3F80-48F5-9857-E44215BEB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  <a:ln>
            <a:solidFill>
              <a:schemeClr val="accent1"/>
            </a:solidFill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sv-SE" sz="2400" dirty="0" err="1"/>
              <a:t>A.Smoking</a:t>
            </a:r>
            <a:endParaRPr lang="sv-SE" sz="2400" dirty="0"/>
          </a:p>
          <a:p>
            <a:pPr marL="0" indent="0">
              <a:buNone/>
            </a:pPr>
            <a:r>
              <a:rPr lang="sv-SE" sz="2400" dirty="0" err="1"/>
              <a:t>B.Migraine</a:t>
            </a:r>
            <a:r>
              <a:rPr lang="sv-SE" sz="2400" dirty="0"/>
              <a:t> </a:t>
            </a:r>
            <a:r>
              <a:rPr lang="sv-SE" sz="2400" dirty="0" err="1"/>
              <a:t>with</a:t>
            </a:r>
            <a:r>
              <a:rPr lang="sv-SE" sz="2400" dirty="0"/>
              <a:t> aura</a:t>
            </a:r>
          </a:p>
          <a:p>
            <a:pPr marL="0" indent="0">
              <a:buNone/>
            </a:pPr>
            <a:r>
              <a:rPr lang="sv-SE" sz="2400" dirty="0" err="1"/>
              <a:t>C.Sleep</a:t>
            </a:r>
            <a:r>
              <a:rPr lang="sv-SE" sz="2400" dirty="0"/>
              <a:t> </a:t>
            </a:r>
            <a:r>
              <a:rPr lang="sv-SE" sz="2400" dirty="0" err="1"/>
              <a:t>apnea</a:t>
            </a:r>
            <a:endParaRPr lang="sv-SE" sz="2400" dirty="0"/>
          </a:p>
          <a:p>
            <a:pPr marL="0" indent="0">
              <a:buNone/>
            </a:pPr>
            <a:r>
              <a:rPr lang="sv-SE" sz="2400" dirty="0" err="1" smtClean="0"/>
              <a:t>D.Stress</a:t>
            </a:r>
            <a:r>
              <a:rPr lang="sv-SE" sz="2400" dirty="0" smtClean="0"/>
              <a:t> </a:t>
            </a:r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sp>
        <p:nvSpPr>
          <p:cNvPr id="5" name="textruta 4">
            <a:extLst>
              <a:ext uri="{FF2B5EF4-FFF2-40B4-BE49-F238E27FC236}">
                <a16:creationId xmlns="" xmlns:a16="http://schemas.microsoft.com/office/drawing/2014/main" id="{B4C80B49-67A0-44E7-B136-145826C4CC3B}"/>
              </a:ext>
            </a:extLst>
          </p:cNvPr>
          <p:cNvSpPr txBox="1"/>
          <p:nvPr/>
        </p:nvSpPr>
        <p:spPr>
          <a:xfrm>
            <a:off x="2354445" y="4376787"/>
            <a:ext cx="7736440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Answer B –Migraine with aura is associated with ischemic stroke in younger women. </a:t>
            </a:r>
          </a:p>
          <a:p>
            <a:r>
              <a:rPr lang="en-US" i="1" dirty="0" err="1"/>
              <a:t>Sugested</a:t>
            </a:r>
            <a:r>
              <a:rPr lang="en-US" i="1" dirty="0"/>
              <a:t> reading: Stroke 2007;38:2438-2445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4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86EC8E63-1467-4500-B1D6-80B298569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sv-SE" dirty="0" err="1"/>
              <a:t>Diagnostic</a:t>
            </a:r>
            <a:r>
              <a:rPr lang="sv-SE" dirty="0"/>
              <a:t> </a:t>
            </a:r>
            <a:r>
              <a:rPr lang="sv-SE" dirty="0" err="1"/>
              <a:t>work-up</a:t>
            </a: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91509C0D-E9CA-4ACC-9D42-2E96D024D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sv-SE" sz="2400" dirty="0"/>
              <a:t>24 </a:t>
            </a:r>
            <a:r>
              <a:rPr lang="sv-SE" sz="2400" dirty="0" err="1"/>
              <a:t>hours</a:t>
            </a:r>
            <a:r>
              <a:rPr lang="sv-SE" sz="2400" dirty="0"/>
              <a:t> </a:t>
            </a:r>
            <a:r>
              <a:rPr lang="sv-SE" sz="2400" dirty="0" err="1"/>
              <a:t>heart</a:t>
            </a:r>
            <a:r>
              <a:rPr lang="sv-SE" sz="2400" dirty="0"/>
              <a:t> </a:t>
            </a:r>
            <a:r>
              <a:rPr lang="sv-SE" sz="2400" dirty="0" err="1"/>
              <a:t>monitoring</a:t>
            </a:r>
            <a:r>
              <a:rPr lang="sv-SE" sz="2400" dirty="0"/>
              <a:t> – no </a:t>
            </a:r>
            <a:r>
              <a:rPr lang="sv-SE" sz="2400" dirty="0" err="1"/>
              <a:t>signs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atrial</a:t>
            </a:r>
            <a:r>
              <a:rPr lang="sv-SE" sz="2400" dirty="0"/>
              <a:t> </a:t>
            </a:r>
            <a:r>
              <a:rPr lang="sv-SE" sz="2400" dirty="0" err="1"/>
              <a:t>fibrillation</a:t>
            </a:r>
            <a:endParaRPr lang="sv-SE" sz="2400" dirty="0"/>
          </a:p>
          <a:p>
            <a:r>
              <a:rPr lang="sv-SE" sz="2400" dirty="0" err="1"/>
              <a:t>Echocardiography</a:t>
            </a:r>
            <a:r>
              <a:rPr lang="sv-SE" sz="2400" dirty="0"/>
              <a:t> – normal, no PFO.</a:t>
            </a:r>
          </a:p>
          <a:p>
            <a:r>
              <a:rPr lang="sv-SE" sz="2400" dirty="0" err="1"/>
              <a:t>Carotid</a:t>
            </a:r>
            <a:r>
              <a:rPr lang="sv-SE" sz="2400" dirty="0"/>
              <a:t> ultrasound – no stenosis, no </a:t>
            </a:r>
            <a:r>
              <a:rPr lang="sv-SE" sz="2400" dirty="0" err="1"/>
              <a:t>atherosclerosis</a:t>
            </a:r>
            <a:endParaRPr lang="sv-SE" sz="2400" dirty="0"/>
          </a:p>
          <a:p>
            <a:r>
              <a:rPr lang="sv-SE" sz="2400" dirty="0" err="1"/>
              <a:t>Laboratory</a:t>
            </a:r>
            <a:r>
              <a:rPr lang="sv-SE" sz="2400" dirty="0"/>
              <a:t> </a:t>
            </a:r>
            <a:r>
              <a:rPr lang="sv-SE" sz="2400" dirty="0" err="1"/>
              <a:t>examns</a:t>
            </a:r>
            <a:r>
              <a:rPr lang="sv-SE" sz="2400" dirty="0"/>
              <a:t> - </a:t>
            </a:r>
            <a:r>
              <a:rPr lang="sv-SE" sz="2400" dirty="0" err="1"/>
              <a:t>Blood</a:t>
            </a:r>
            <a:r>
              <a:rPr lang="sv-SE" sz="2400" dirty="0"/>
              <a:t> tests: normal, </a:t>
            </a:r>
            <a:r>
              <a:rPr lang="sv-SE" sz="2400" dirty="0" err="1"/>
              <a:t>including</a:t>
            </a:r>
            <a:r>
              <a:rPr lang="sv-SE" sz="2400" dirty="0"/>
              <a:t> </a:t>
            </a:r>
            <a:r>
              <a:rPr lang="sv-SE" sz="2400" dirty="0" err="1"/>
              <a:t>coagulation</a:t>
            </a:r>
            <a:r>
              <a:rPr lang="sv-SE" sz="2400" dirty="0"/>
              <a:t>                      (</a:t>
            </a:r>
            <a:r>
              <a:rPr lang="sv-SE" sz="2400" dirty="0" err="1"/>
              <a:t>antithrombin</a:t>
            </a:r>
            <a:r>
              <a:rPr lang="sv-SE" sz="2400" dirty="0"/>
              <a:t>, protein c &amp; s, lupus </a:t>
            </a:r>
            <a:r>
              <a:rPr lang="sv-SE" sz="2400" dirty="0" err="1"/>
              <a:t>anticoagulant</a:t>
            </a:r>
            <a:r>
              <a:rPr lang="sv-SE" sz="2400" dirty="0"/>
              <a:t>, </a:t>
            </a:r>
            <a:r>
              <a:rPr lang="sv-SE" sz="2400" dirty="0" err="1"/>
              <a:t>cardiolipin</a:t>
            </a:r>
            <a:r>
              <a:rPr lang="sv-SE" sz="2400" dirty="0"/>
              <a:t> </a:t>
            </a:r>
            <a:r>
              <a:rPr lang="sv-SE" sz="2400" dirty="0" err="1"/>
              <a:t>antibody</a:t>
            </a:r>
            <a:r>
              <a:rPr lang="sv-SE" sz="2400" dirty="0"/>
              <a:t>, DNA </a:t>
            </a:r>
            <a:r>
              <a:rPr lang="sv-SE" sz="2400" dirty="0" err="1"/>
              <a:t>factor</a:t>
            </a:r>
            <a:r>
              <a:rPr lang="sv-SE" sz="2400" dirty="0"/>
              <a:t> V mutation)</a:t>
            </a:r>
          </a:p>
          <a:p>
            <a:pPr marL="0" indent="0">
              <a:buNone/>
            </a:pPr>
            <a:r>
              <a:rPr lang="sv-SE" sz="2400" dirty="0"/>
              <a:t>                                </a:t>
            </a:r>
          </a:p>
          <a:p>
            <a:pPr marL="0" indent="0">
              <a:buNone/>
            </a:pPr>
            <a:r>
              <a:rPr lang="sv-SE" sz="2400" dirty="0"/>
              <a:t>  			</a:t>
            </a:r>
            <a:r>
              <a:rPr lang="sv-SE" sz="2400" dirty="0" err="1"/>
              <a:t>Embolic</a:t>
            </a:r>
            <a:r>
              <a:rPr lang="sv-SE" sz="2400" dirty="0"/>
              <a:t> Stroke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Unknown</a:t>
            </a:r>
            <a:r>
              <a:rPr lang="sv-SE" sz="2400" dirty="0"/>
              <a:t> </a:t>
            </a:r>
            <a:r>
              <a:rPr lang="sv-SE" sz="2400" dirty="0" err="1"/>
              <a:t>origin</a:t>
            </a:r>
            <a:r>
              <a:rPr lang="sv-SE" sz="2400" dirty="0"/>
              <a:t>?</a:t>
            </a:r>
          </a:p>
        </p:txBody>
      </p:sp>
      <p:sp>
        <p:nvSpPr>
          <p:cNvPr id="5" name="Pil: streckad höger 4">
            <a:extLst>
              <a:ext uri="{FF2B5EF4-FFF2-40B4-BE49-F238E27FC236}">
                <a16:creationId xmlns="" xmlns:a16="http://schemas.microsoft.com/office/drawing/2014/main" id="{1B1AA2F8-78E5-4329-8FE2-DAC834430A4C}"/>
              </a:ext>
            </a:extLst>
          </p:cNvPr>
          <p:cNvSpPr/>
          <p:nvPr/>
        </p:nvSpPr>
        <p:spPr>
          <a:xfrm>
            <a:off x="3273331" y="5136002"/>
            <a:ext cx="1028700" cy="37985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5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79238C32-52FF-4832-B79D-2241D355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sz="3700" dirty="0"/>
              <a:t> Q2: Which risk factor shows a stronger association  with stroke in older women?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0DF3F313-7814-4E8A-BE37-C007322F7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A.Cardiovascular</a:t>
            </a:r>
            <a:r>
              <a:rPr lang="en-US" sz="2400" dirty="0"/>
              <a:t> disease </a:t>
            </a:r>
          </a:p>
          <a:p>
            <a:pPr marL="0" indent="0">
              <a:buNone/>
            </a:pPr>
            <a:r>
              <a:rPr lang="en-US" sz="2400" dirty="0" err="1"/>
              <a:t>B.Atrial</a:t>
            </a:r>
            <a:r>
              <a:rPr lang="en-US" sz="2400" dirty="0"/>
              <a:t> fibrillation</a:t>
            </a:r>
          </a:p>
          <a:p>
            <a:pPr marL="0" indent="0">
              <a:buNone/>
            </a:pPr>
            <a:r>
              <a:rPr lang="en-US" sz="2400" dirty="0" err="1"/>
              <a:t>C.Smoking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D.Hypertension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Stroke  2014 May;45(5):1545-88.  </a:t>
            </a:r>
            <a:r>
              <a:rPr lang="en-US" sz="1400" dirty="0" err="1"/>
              <a:t>doi</a:t>
            </a:r>
            <a:r>
              <a:rPr lang="en-US" sz="1400" dirty="0"/>
              <a:t>: 10.1161/01.str.0000442009.06663.48.  </a:t>
            </a:r>
            <a:r>
              <a:rPr lang="en-US" sz="1400" dirty="0" err="1"/>
              <a:t>Epub</a:t>
            </a:r>
            <a:r>
              <a:rPr lang="en-US" sz="1400" dirty="0"/>
              <a:t> 2014 Feb 6</a:t>
            </a:r>
          </a:p>
          <a:p>
            <a:r>
              <a:rPr lang="en-US" sz="1400" dirty="0">
                <a:hlinkClick r:id="rId2"/>
              </a:rPr>
              <a:t>- J </a:t>
            </a:r>
            <a:r>
              <a:rPr lang="en-US" sz="1400" dirty="0" err="1">
                <a:hlinkClick r:id="rId2"/>
              </a:rPr>
              <a:t>Cereb</a:t>
            </a:r>
            <a:r>
              <a:rPr lang="en-US" sz="1400" dirty="0">
                <a:hlinkClick r:id="rId2"/>
              </a:rPr>
              <a:t> Blood Flow </a:t>
            </a:r>
            <a:r>
              <a:rPr lang="en-US" sz="1400" dirty="0" err="1">
                <a:hlinkClick r:id="rId2"/>
              </a:rPr>
              <a:t>Metab</a:t>
            </a:r>
            <a:r>
              <a:rPr lang="en-US" sz="1400" dirty="0"/>
              <a:t>. 2018 Dec; 38(12): 2179–2191</a:t>
            </a:r>
            <a:r>
              <a:rPr lang="en-US" sz="800" dirty="0"/>
              <a:t>. </a:t>
            </a:r>
            <a:endParaRPr lang="en-US" sz="400" dirty="0"/>
          </a:p>
        </p:txBody>
      </p:sp>
      <p:sp>
        <p:nvSpPr>
          <p:cNvPr id="5" name="textruta 4">
            <a:extLst>
              <a:ext uri="{FF2B5EF4-FFF2-40B4-BE49-F238E27FC236}">
                <a16:creationId xmlns="" xmlns:a16="http://schemas.microsoft.com/office/drawing/2014/main" id="{2066538C-BDA8-47C6-B6DF-070A51371BF7}"/>
              </a:ext>
            </a:extLst>
          </p:cNvPr>
          <p:cNvSpPr txBox="1"/>
          <p:nvPr/>
        </p:nvSpPr>
        <p:spPr>
          <a:xfrm>
            <a:off x="2133948" y="4098196"/>
            <a:ext cx="6349429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Answer: B</a:t>
            </a:r>
          </a:p>
          <a:p>
            <a:r>
              <a:rPr lang="en-US" dirty="0"/>
              <a:t>Although the prevalence of AF is higher in men, women have a higher risk for stroke and death due to AF as well as worse outcomes after stroke secondary to AF.</a:t>
            </a:r>
          </a:p>
        </p:txBody>
      </p:sp>
    </p:spTree>
    <p:extLst>
      <p:ext uri="{BB962C8B-B14F-4D97-AF65-F5344CB8AC3E}">
        <p14:creationId xmlns:p14="http://schemas.microsoft.com/office/powerpoint/2010/main" val="96095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673</Words>
  <Application>Microsoft Office PowerPoint</Application>
  <PresentationFormat>Bredbild</PresentationFormat>
  <Paragraphs>96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Arial</vt:lpstr>
      <vt:lpstr>Calibri</vt:lpstr>
      <vt:lpstr>Calibri Light</vt:lpstr>
      <vt:lpstr>Times New Roman</vt:lpstr>
      <vt:lpstr>Office-tema</vt:lpstr>
      <vt:lpstr>   A typical stroke in a young female?</vt:lpstr>
      <vt:lpstr>PowerPoint-presentation</vt:lpstr>
      <vt:lpstr>PowerPoint-presentation</vt:lpstr>
      <vt:lpstr>PowerPoint-presentation</vt:lpstr>
      <vt:lpstr>Radiological examinations</vt:lpstr>
      <vt:lpstr>MRI brain at admission: 15 mm hyperintense lesion on Flair Sequences Left medial thalamus  </vt:lpstr>
      <vt:lpstr>Q1: Which of the following risk factors in the patients history has a stronger association with stroke in younger woman?</vt:lpstr>
      <vt:lpstr>Diagnostic work-up </vt:lpstr>
      <vt:lpstr> Q2: Which risk factor shows a stronger association  with stroke in older women?</vt:lpstr>
      <vt:lpstr>Treatment and follow-up</vt:lpstr>
      <vt:lpstr>Q3: Why are women more difficult to include in stroke trials?</vt:lpstr>
      <vt:lpstr>Suggested reading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Al-Istarabadi Maha</dc:creator>
  <cp:lastModifiedBy>Maha Al-Istarabadi</cp:lastModifiedBy>
  <cp:revision>59</cp:revision>
  <dcterms:created xsi:type="dcterms:W3CDTF">2020-12-14T19:23:38Z</dcterms:created>
  <dcterms:modified xsi:type="dcterms:W3CDTF">2021-02-15T11:42:14Z</dcterms:modified>
</cp:coreProperties>
</file>